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a1a42220ce_0_4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a1a42220ce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a1a42220ce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a1a42220ce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a1a42220ce_0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a1a42220ce_0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https://www.britannica.com/topic/history-of-Somalia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a1a42220ce_0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a1a42220ce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(1895) Hassan returned to Berbera</a:t>
            </a:r>
            <a:endParaRPr sz="5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a1a42220ce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a1a42220ce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 having students compare and contrast the Jihadists of today like </a:t>
            </a:r>
            <a:r>
              <a:rPr lang="en"/>
              <a:t>Al Qaeda</a:t>
            </a:r>
            <a:r>
              <a:rPr lang="en"/>
              <a:t>, Al-Shabab in Somalia, and ISIS with Sayyid Mohamed Abdulle Hassan. Also discuss </a:t>
            </a:r>
            <a:r>
              <a:rPr lang="en"/>
              <a:t>imperialism</a:t>
            </a:r>
            <a:r>
              <a:rPr lang="en"/>
              <a:t> back then and imperialism today.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a1a42220ce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a1a42220ce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students if they know: What is a theocracy?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a1a42220ce_0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a1a42220ce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students to search for factors </a:t>
            </a:r>
            <a:r>
              <a:rPr lang="en"/>
              <a:t>contributing</a:t>
            </a:r>
            <a:r>
              <a:rPr lang="en"/>
              <a:t> to his victories and defeats and the challenges he faced.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 that </a:t>
            </a:r>
            <a:r>
              <a:rPr b="1" lang="en">
                <a:solidFill>
                  <a:schemeClr val="dk1"/>
                </a:solidFill>
              </a:rPr>
              <a:t>Hassan</a:t>
            </a:r>
            <a:r>
              <a:rPr lang="en">
                <a:solidFill>
                  <a:schemeClr val="dk1"/>
                </a:solidFill>
              </a:rPr>
              <a:t> faced severe military opposition despite early successes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a1a42220ce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a1a42220ce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 sz="1200">
                <a:solidFill>
                  <a:schemeClr val="dk1"/>
                </a:solidFill>
              </a:rPr>
              <a:t>Legacy:</a:t>
            </a:r>
            <a:r>
              <a:rPr lang="en" sz="1200">
                <a:solidFill>
                  <a:schemeClr val="dk1"/>
                </a:solidFill>
              </a:rPr>
              <a:t> Remembered as a key figure in the fight against colonialism in Somalia.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 sz="1200">
                <a:solidFill>
                  <a:schemeClr val="dk1"/>
                </a:solidFill>
              </a:rPr>
              <a:t>Impact:</a:t>
            </a:r>
            <a:r>
              <a:rPr lang="en" sz="1200">
                <a:solidFill>
                  <a:schemeClr val="dk1"/>
                </a:solidFill>
              </a:rPr>
              <a:t> Sayid Mohamed Abdulle Hassan's legacy continues to inspire Somali nationalism and resistance against colonialism.</a:t>
            </a:r>
            <a:endParaRPr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803550"/>
            <a:ext cx="8223600" cy="10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3640"/>
              <a:t>Sayid Mohamed Abdulle Hassan </a:t>
            </a:r>
            <a:endParaRPr b="1" sz="364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64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726875" y="1148475"/>
            <a:ext cx="3450300" cy="39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" sz="2435">
                <a:solidFill>
                  <a:schemeClr val="dk1"/>
                </a:solidFill>
              </a:rPr>
              <a:t>The Dervish Leader and His Fight Against Colonial Rule</a:t>
            </a:r>
            <a:endParaRPr sz="2435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28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8000" y="1080638"/>
            <a:ext cx="3367800" cy="404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/>
              <a:t>Essential Question</a:t>
            </a:r>
            <a:endParaRPr sz="3600"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508975"/>
            <a:ext cx="8520600" cy="3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How does the legacy of Sayid Mohamed Abdulle Hassan inform our understanding of </a:t>
            </a:r>
            <a:r>
              <a:rPr b="1" lang="en" sz="2200">
                <a:solidFill>
                  <a:schemeClr val="dk1"/>
                </a:solidFill>
              </a:rPr>
              <a:t>resistance against colonialism</a:t>
            </a:r>
            <a:r>
              <a:rPr lang="en" sz="2200">
                <a:solidFill>
                  <a:schemeClr val="dk1"/>
                </a:solidFill>
              </a:rPr>
              <a:t> and </a:t>
            </a:r>
            <a:r>
              <a:rPr b="1" lang="en" sz="2200">
                <a:solidFill>
                  <a:schemeClr val="dk1"/>
                </a:solidFill>
              </a:rPr>
              <a:t>contemporary injustices</a:t>
            </a:r>
            <a:r>
              <a:rPr lang="en" sz="2200">
                <a:solidFill>
                  <a:schemeClr val="dk1"/>
                </a:solidFill>
              </a:rPr>
              <a:t> in the U.S.? </a:t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idx="1" type="subTitle"/>
          </p:nvPr>
        </p:nvSpPr>
        <p:spPr>
          <a:xfrm>
            <a:off x="110375" y="297600"/>
            <a:ext cx="3573600" cy="10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Learning Targets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descr="Image result for target" id="68" name="Google Shape;68;p15"/>
          <p:cNvPicPr preferRelativeResize="0"/>
          <p:nvPr/>
        </p:nvPicPr>
        <p:blipFill rotWithShape="1">
          <a:blip r:embed="rId3">
            <a:alphaModFix/>
          </a:blip>
          <a:srcRect b="0" l="0" r="5087" t="0"/>
          <a:stretch/>
        </p:blipFill>
        <p:spPr>
          <a:xfrm>
            <a:off x="908350" y="1496488"/>
            <a:ext cx="2105775" cy="21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3896975" y="222013"/>
            <a:ext cx="4772400" cy="46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 can explain the life and contributions of Sayid Mohamed Abdulle Hassan in the context of </a:t>
            </a:r>
            <a:r>
              <a:rPr b="1" lang="en" sz="1900">
                <a:solidFill>
                  <a:schemeClr val="dk1"/>
                </a:solidFill>
              </a:rPr>
              <a:t>Somali resistance to colonialism</a:t>
            </a:r>
            <a:r>
              <a:rPr lang="en" sz="1900">
                <a:solidFill>
                  <a:schemeClr val="dk1"/>
                </a:solidFill>
              </a:rPr>
              <a:t>.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 can analyze the similarities and differences between </a:t>
            </a:r>
            <a:r>
              <a:rPr b="1" lang="en" sz="1900">
                <a:solidFill>
                  <a:schemeClr val="dk1"/>
                </a:solidFill>
              </a:rPr>
              <a:t>colonial oppression</a:t>
            </a:r>
            <a:r>
              <a:rPr lang="en" sz="1900">
                <a:solidFill>
                  <a:schemeClr val="dk1"/>
                </a:solidFill>
              </a:rPr>
              <a:t> faced by Somali people and </a:t>
            </a:r>
            <a:r>
              <a:rPr b="1" lang="en" sz="1900">
                <a:solidFill>
                  <a:schemeClr val="dk1"/>
                </a:solidFill>
              </a:rPr>
              <a:t>contemporary oppression </a:t>
            </a:r>
            <a:r>
              <a:rPr lang="en" sz="1900">
                <a:solidFill>
                  <a:schemeClr val="dk1"/>
                </a:solidFill>
              </a:rPr>
              <a:t>experienced by minorities in America.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 can engage with a guest speaker to gain personal insights into the legacy of Sayid Mohamed Abdulle Hassan and the impact of colonialism on communities today.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40300" y="356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/>
              <a:t>Early Life</a:t>
            </a:r>
            <a:endParaRPr b="1" sz="36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40300" y="1027700"/>
            <a:ext cx="5344800" cy="393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</a:rPr>
              <a:t>Born:</a:t>
            </a:r>
            <a:r>
              <a:rPr lang="en" sz="2000">
                <a:solidFill>
                  <a:schemeClr val="dk1"/>
                </a:solidFill>
              </a:rPr>
              <a:t> April 7, 1856 in Northern Somalia. 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</a:rPr>
              <a:t>Education:</a:t>
            </a:r>
            <a:r>
              <a:rPr lang="en" sz="2000">
                <a:solidFill>
                  <a:schemeClr val="dk1"/>
                </a:solidFill>
              </a:rPr>
              <a:t> Memorized the Quran at a young age. He furthered his </a:t>
            </a:r>
            <a:r>
              <a:rPr lang="en" sz="2000">
                <a:solidFill>
                  <a:srgbClr val="202122"/>
                </a:solidFill>
                <a:highlight>
                  <a:srgbClr val="FFFFFF"/>
                </a:highlight>
              </a:rPr>
              <a:t>Islamic learning across Harar, Mogadishu, and Sudan</a:t>
            </a:r>
            <a:r>
              <a:rPr lang="en" sz="2000">
                <a:solidFill>
                  <a:schemeClr val="dk1"/>
                </a:solidFill>
              </a:rPr>
              <a:t>.  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</a:rPr>
              <a:t>Pilgrimage to Mecca (1894) </a:t>
            </a:r>
            <a:r>
              <a:rPr lang="en" sz="2000">
                <a:solidFill>
                  <a:schemeClr val="dk1"/>
                </a:solidFill>
              </a:rPr>
              <a:t>Undertook the pilgrimage (Hajj) to Mecca.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</a:rPr>
              <a:t>Influence:</a:t>
            </a:r>
            <a:r>
              <a:rPr lang="en" sz="2000">
                <a:solidFill>
                  <a:schemeClr val="dk1"/>
                </a:solidFill>
              </a:rPr>
              <a:t> During this journey, he was profoundly impacted by Abd al‑Salām al‑Sālih, the founder of the Ṣaliḥiyya Sufi order.</a:t>
            </a:r>
            <a:endParaRPr sz="2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8225" y="1643079"/>
            <a:ext cx="3320225" cy="249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243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/>
              <a:t>Rise to Leadership</a:t>
            </a:r>
            <a:endParaRPr b="1" sz="36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3600"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72550" y="961500"/>
            <a:ext cx="5174100" cy="37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b="1" lang="en" sz="1900">
                <a:solidFill>
                  <a:schemeClr val="dk1"/>
                </a:solidFill>
              </a:rPr>
              <a:t>Return to Somalia:</a:t>
            </a:r>
            <a:r>
              <a:rPr lang="en" sz="1900">
                <a:solidFill>
                  <a:schemeClr val="dk1"/>
                </a:solidFill>
              </a:rPr>
              <a:t> (</a:t>
            </a:r>
            <a:r>
              <a:rPr lang="en" sz="1900">
                <a:solidFill>
                  <a:schemeClr val="dk1"/>
                </a:solidFill>
              </a:rPr>
              <a:t>1895) Hassan returned, built a mosque, and began preaching against the British colonial presence and Christian missionary activities.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Called for the </a:t>
            </a:r>
            <a:r>
              <a:rPr b="1" lang="en" sz="1900">
                <a:solidFill>
                  <a:schemeClr val="dk1"/>
                </a:solidFill>
              </a:rPr>
              <a:t>expulsion of British colonizers </a:t>
            </a:r>
            <a:r>
              <a:rPr lang="en" sz="1900">
                <a:solidFill>
                  <a:schemeClr val="dk1"/>
                </a:solidFill>
              </a:rPr>
              <a:t>and missionaries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b="1" lang="en" sz="1900">
                <a:solidFill>
                  <a:schemeClr val="dk1"/>
                </a:solidFill>
              </a:rPr>
              <a:t>Religious Focus:</a:t>
            </a:r>
            <a:r>
              <a:rPr lang="en" sz="1900">
                <a:solidFill>
                  <a:schemeClr val="dk1"/>
                </a:solidFill>
              </a:rPr>
              <a:t> Urged Somalis to strictly follow Islamic faith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b="1" lang="en" sz="1900">
                <a:solidFill>
                  <a:schemeClr val="dk1"/>
                </a:solidFill>
              </a:rPr>
              <a:t>Influence:</a:t>
            </a:r>
            <a:r>
              <a:rPr lang="en" sz="1900">
                <a:solidFill>
                  <a:schemeClr val="dk1"/>
                </a:solidFill>
              </a:rPr>
              <a:t> Attracted a devoted following known as the Dervishes through powerful speeches and poetry.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1775" y="553238"/>
            <a:ext cx="5080726" cy="3171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95250" y="597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/>
              <a:t>Declaration of Jihad</a:t>
            </a:r>
            <a:endParaRPr b="1" sz="36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506025" y="1279775"/>
            <a:ext cx="4449000" cy="37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1989: Hassan declared a holy war (jihad) against colonial powers and their Somali allies.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He faced military campaigns from British, Ethiopian, and Italian forces from 1900 to 1904.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7925" y="661276"/>
            <a:ext cx="2829375" cy="422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90625" y="213525"/>
            <a:ext cx="8691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/>
              <a:t>Establishment of Theocratic State</a:t>
            </a:r>
            <a:endParaRPr b="1" sz="36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90625" y="938625"/>
            <a:ext cx="4824900" cy="38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51143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en" sz="2490">
                <a:solidFill>
                  <a:schemeClr val="dk1"/>
                </a:solidFill>
              </a:rPr>
              <a:t>Truce (1905):</a:t>
            </a:r>
            <a:r>
              <a:rPr lang="en" sz="2490">
                <a:solidFill>
                  <a:schemeClr val="dk1"/>
                </a:solidFill>
              </a:rPr>
              <a:t> Established a temporary agreement with the British and the Italians, allowing for the creation of a small theocratic state in the Italian protectorate of Somalia.</a:t>
            </a:r>
            <a:endParaRPr sz="249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90">
              <a:solidFill>
                <a:schemeClr val="dk1"/>
              </a:solidFill>
            </a:endParaRPr>
          </a:p>
          <a:p>
            <a:pPr indent="-351143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en" sz="2490">
                <a:solidFill>
                  <a:schemeClr val="dk1"/>
                </a:solidFill>
              </a:rPr>
              <a:t>Resumed Conflict (1908):</a:t>
            </a:r>
            <a:r>
              <a:rPr lang="en" sz="2490">
                <a:solidFill>
                  <a:schemeClr val="dk1"/>
                </a:solidFill>
              </a:rPr>
              <a:t> The brief truce ended, prompting Hassan to resume his resistance against colonial powers.</a:t>
            </a:r>
            <a:endParaRPr sz="249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000" y="938625"/>
            <a:ext cx="3899600" cy="25652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/>
          <p:nvPr/>
        </p:nvSpPr>
        <p:spPr>
          <a:xfrm>
            <a:off x="5066900" y="3503825"/>
            <a:ext cx="3949800" cy="6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The ruins of Sayyid Mohamed capital and his fortress in Taleeh.  It was destroyed by British at the end of WWI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0" y="152175"/>
            <a:ext cx="5000400" cy="136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/>
              <a:t>Key Victories </a:t>
            </a:r>
            <a:endParaRPr b="1" sz="3600"/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/>
              <a:t>         and Challenges</a:t>
            </a:r>
            <a:endParaRPr b="1" sz="3600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0" y="1779150"/>
            <a:ext cx="4881900" cy="33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1830">
              <a:solidFill>
                <a:schemeClr val="dk1"/>
              </a:solidFill>
            </a:endParaRPr>
          </a:p>
          <a:p>
            <a:pPr indent="-344805" lvl="0" marL="4572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0A0A0A"/>
              </a:buClr>
              <a:buSzPts val="1830"/>
              <a:buFont typeface="Roboto"/>
              <a:buChar char="●"/>
            </a:pPr>
            <a:r>
              <a:rPr b="1" lang="en" sz="1830">
                <a:solidFill>
                  <a:schemeClr val="dk1"/>
                </a:solidFill>
              </a:rPr>
              <a:t>Battle of Dulmadobe (1913):</a:t>
            </a:r>
            <a:r>
              <a:rPr lang="en" sz="1830">
                <a:solidFill>
                  <a:schemeClr val="dk1"/>
                </a:solidFill>
              </a:rPr>
              <a:t> Hassan's Dervish force of about 2,750 ambushed and mostly defeated a unit of the British Somali Camel Constabulary, killing their commander, Colonel Richard Corfield.</a:t>
            </a:r>
            <a:endParaRPr sz="183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sz="183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183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2400"/>
              </a:spcBef>
              <a:spcAft>
                <a:spcPts val="1200"/>
              </a:spcAft>
              <a:buSzPts val="935"/>
              <a:buNone/>
            </a:pPr>
            <a:r>
              <a:t/>
            </a:r>
            <a:endParaRPr sz="1830"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525" y="-232247"/>
            <a:ext cx="3365650" cy="471647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0"/>
          <p:cNvSpPr txBox="1"/>
          <p:nvPr/>
        </p:nvSpPr>
        <p:spPr>
          <a:xfrm>
            <a:off x="4380800" y="4484225"/>
            <a:ext cx="4451400" cy="6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The map shows the area in which Hassan was allowed to rule. 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94125" y="69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/>
              <a:t>Final Years and Legacy</a:t>
            </a:r>
            <a:endParaRPr b="1" sz="36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0" y="1975250"/>
            <a:ext cx="48114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en" sz="2100">
                <a:solidFill>
                  <a:schemeClr val="dk1"/>
                </a:solidFill>
              </a:rPr>
              <a:t>British Assault:</a:t>
            </a:r>
            <a:r>
              <a:rPr lang="en" sz="2100">
                <a:solidFill>
                  <a:schemeClr val="dk1"/>
                </a:solidFill>
              </a:rPr>
              <a:t> In early 1920, the British bombed the Dervish stronghold at Taalex (Taleh).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en" sz="2100">
                <a:solidFill>
                  <a:schemeClr val="dk1"/>
                </a:solidFill>
              </a:rPr>
              <a:t>Fleeing and Death:</a:t>
            </a:r>
            <a:r>
              <a:rPr lang="en" sz="2100">
                <a:solidFill>
                  <a:schemeClr val="dk1"/>
                </a:solidFill>
              </a:rPr>
              <a:t> Hassan fled to the Ogaden region and died of influenza shortly thereafter.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8425" y="1460892"/>
            <a:ext cx="4700950" cy="2769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